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7559675" cy="10691800"/>
  <p:embeddedFontLst>
    <p:embeddedFont>
      <p:font typeface="Proxima Nova"/>
      <p:regular r:id="rId14"/>
      <p:bold r:id="rId15"/>
      <p:italic r:id="rId16"/>
      <p:boldItalic r:id="rId17"/>
    </p:embeddedFont>
    <p:embeddedFont>
      <p:font typeface="Alfa Slab One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jD0bSf14Bz08GMZeSIKPUXEvhp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slideMaster" Target="slideMasters/slideMaster2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AlfaSlabOn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2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4278240" y="2751120"/>
            <a:ext cx="585000" cy="3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" name="Google Shape;7;p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8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8200" y="1283400"/>
            <a:ext cx="4950720" cy="28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/>
          <p:nvPr/>
        </p:nvSpPr>
        <p:spPr>
          <a:xfrm>
            <a:off x="405000" y="-642600"/>
            <a:ext cx="8517960" cy="1955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4000" u="none" cap="none" strike="noStrike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ETIQUETATGE DE MOSTRES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300960" y="4127760"/>
            <a:ext cx="8517960" cy="731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196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M03. Normes de qualitat i regulació aplicables a cultius cel·lulars</a:t>
            </a:r>
            <a:endParaRPr b="0" i="0" sz="219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>
          <a:xfrm>
            <a:off x="311760" y="444960"/>
            <a:ext cx="8517960" cy="57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625" u="none" cap="none" strike="noStrike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Introducció</a:t>
            </a:r>
            <a:endParaRPr b="0" i="0" sz="26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311760" y="1152360"/>
            <a:ext cx="8517960" cy="3413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-3405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AutoNum type="alphaLcParenR"/>
            </a:pPr>
            <a:r>
              <a:rPr b="0" i="0" lang="es" sz="1800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El laboratori és un espai on es manipulen i maneguen gran quantitat i varietat de productes i elements perillosos.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AutoNum type="alphaLcParenR"/>
            </a:pPr>
            <a:r>
              <a:rPr b="0" i="0" lang="es" sz="1800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Per tal d’evitar el seu contacte, la inhalació o ingestió, font d’accidents i intoxicacions existeixen una sèrie de normes.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AutoNum type="alphaLcParenR"/>
            </a:pPr>
            <a:r>
              <a:rPr b="0" i="0" lang="es" sz="1800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Una de les tasques més senzilles i alhora més determinants quan a la identificació i procés de mostres en el laboratori consisteix en l’</a:t>
            </a:r>
            <a:r>
              <a:rPr b="1" i="0" lang="es" sz="1800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etiquetatge</a:t>
            </a:r>
            <a:r>
              <a:rPr b="0" i="0" lang="es" sz="1800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correcte, durador, senzill i ràpid d’aquestes.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AutoNum type="alphaLcParenR"/>
            </a:pPr>
            <a:r>
              <a:rPr b="0" i="0" lang="es" sz="1800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Avui en dia, l’etiquetatge és un dels </a:t>
            </a:r>
            <a:r>
              <a:rPr b="1" i="0" lang="es" sz="1800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paràmetres de qualitat més importants</a:t>
            </a:r>
            <a:r>
              <a:rPr b="0" i="0" lang="es" sz="1800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a l’hora de determinar l’avaluació d’un bon treball d’investigació o anàlisis en el laboratori.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311760" y="444960"/>
            <a:ext cx="8517960" cy="57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625" u="none" cap="none" strike="noStrike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L’inici de l’etiquetat:</a:t>
            </a:r>
            <a:endParaRPr b="0" i="0" sz="26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311760" y="920880"/>
            <a:ext cx="8517960" cy="375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6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65"/>
              <a:buFont typeface="Proxima Nova"/>
              <a:buAutoNum type="alphaLcParenR"/>
            </a:pPr>
            <a:r>
              <a:rPr b="0" i="0" lang="es" sz="1665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El procés d’obtenció de mostres comença amb la </a:t>
            </a:r>
            <a:r>
              <a:rPr b="1" i="0" lang="es" sz="1665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sol·licitud</a:t>
            </a:r>
            <a:r>
              <a:rPr b="0" i="0" lang="es" sz="1665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per part del professional encarregat d’un pacient.</a:t>
            </a:r>
            <a:endParaRPr b="0" i="0" sz="166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65"/>
              <a:buFont typeface="Proxima Nova"/>
              <a:buAutoNum type="alphaLcParenR"/>
            </a:pPr>
            <a:r>
              <a:rPr b="0" i="0" lang="es" sz="1665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En aquesta sol·licitud ha d’aparèixer de manera clara totes les </a:t>
            </a:r>
            <a:r>
              <a:rPr b="1" i="0" lang="es" sz="1665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dades sol·licitades</a:t>
            </a:r>
            <a:r>
              <a:rPr b="0" i="0" lang="es" sz="1665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(Noms i cognoms del pacient, edat, data de naixement, n.º clínic identificatiu, codi del metge peticionari amb la firma, data d’extracció o de recollida, diagnòstic o sospita diagnòstica i les proves de laboratori que es sol·liciten). </a:t>
            </a:r>
            <a:endParaRPr b="0" i="0" sz="166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65"/>
              <a:buFont typeface="Proxima Nova"/>
              <a:buAutoNum type="alphaLcParenR"/>
            </a:pPr>
            <a:r>
              <a:rPr b="0" i="0" lang="es" sz="1665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El personal encarregat de la presa de mostres ha d’assegurar-se de la identitat del pacient (lo ideal es utilitzar etiquetes identificatives del pacient) i un cop, identificat el pacient identificarem les mostres preses.</a:t>
            </a:r>
            <a:endParaRPr b="0" i="0" sz="166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65"/>
              <a:buFont typeface="Proxima Nova"/>
              <a:buAutoNum type="alphaLcParenR"/>
            </a:pPr>
            <a:r>
              <a:rPr b="0" i="0" lang="es" sz="1665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Sempre s’hauran d’aplicar els elements de retolació adients a cada situació, tenint en compte que les </a:t>
            </a:r>
            <a:r>
              <a:rPr b="1" i="0" lang="es" sz="1665" u="none" cap="none" strike="noStrike">
                <a:solidFill>
                  <a:srgbClr val="FF8000"/>
                </a:solidFill>
                <a:latin typeface="Proxima Nova"/>
                <a:ea typeface="Proxima Nova"/>
                <a:cs typeface="Proxima Nova"/>
                <a:sym typeface="Proxima Nova"/>
              </a:rPr>
              <a:t>etiquetes</a:t>
            </a:r>
            <a:r>
              <a:rPr b="0" i="0" lang="es" sz="1665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han de suportar </a:t>
            </a:r>
            <a:r>
              <a:rPr b="1" i="0" lang="es" sz="1665" u="none" cap="none" strike="noStrike">
                <a:solidFill>
                  <a:srgbClr val="FF8000"/>
                </a:solidFill>
                <a:latin typeface="Proxima Nova"/>
                <a:ea typeface="Proxima Nova"/>
                <a:cs typeface="Proxima Nova"/>
                <a:sym typeface="Proxima Nova"/>
              </a:rPr>
              <a:t>temperatures i agents químics específics</a:t>
            </a:r>
            <a:r>
              <a:rPr b="0" i="0" lang="es" sz="1665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(incubadores, congeladors, desinfectants, llum ultraviolada, etc.)</a:t>
            </a:r>
            <a:endParaRPr b="0" i="0" sz="166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3800" y="2143800"/>
            <a:ext cx="1995120" cy="199512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311760" y="444960"/>
            <a:ext cx="8517960" cy="57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625" u="none" cap="none" strike="noStrike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Correcte etiquetatge i identificació?</a:t>
            </a:r>
            <a:endParaRPr b="0" i="0" sz="26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80000" y="1152360"/>
            <a:ext cx="8818920" cy="3413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69"/>
              <a:buFont typeface="Proxima Nova"/>
              <a:buAutoNum type="alphaLcParenR"/>
            </a:pP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L’etiquetatge pel cultiu cel·lular requereix que els matrassos i plaques s’</a:t>
            </a: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identifiquin correctament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i les ampolles de medis de </a:t>
            </a: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manera precissa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126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69"/>
              <a:buFont typeface="Proxima Nova"/>
              <a:buAutoNum type="alphaLcParenR"/>
            </a:pP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La </a:t>
            </a: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mida 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d’aquests recipients, depèn del </a:t>
            </a: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tipus de cèl·lula i la quantitat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necessària d’aquestes.</a:t>
            </a:r>
            <a:endParaRPr b="0" i="0" sz="126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69"/>
              <a:buFont typeface="Proxima Nova"/>
              <a:buAutoNum type="alphaLcParenR"/>
            </a:pP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En l’etiquetatge, han d’aparèixer les següents dades:</a:t>
            </a:r>
            <a:endParaRPr b="0" i="0" sz="126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1840" lvl="1" marL="864000" marR="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952"/>
              <a:buFont typeface="Noto Sans Symbols"/>
              <a:buChar char="−"/>
            </a:pP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Nombre del </a:t>
            </a: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tècnic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responsable del cultiu.</a:t>
            </a:r>
            <a:endParaRPr b="0" i="0" sz="126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1840" lvl="1" marL="864000" marR="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952"/>
              <a:buFont typeface="Noto Sans Symbols"/>
              <a:buChar char="−"/>
            </a:pP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Data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de sembra del cultiu.</a:t>
            </a:r>
            <a:endParaRPr b="0" i="0" sz="126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1840" lvl="1" marL="864000" marR="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952"/>
              <a:buFont typeface="Noto Sans Symbols"/>
              <a:buChar char="−"/>
            </a:pP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Nom de la</a:t>
            </a: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 línia cel·lular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126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1840" lvl="1" marL="864000" marR="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952"/>
              <a:buFont typeface="Noto Sans Symbols"/>
              <a:buChar char="−"/>
            </a:pP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Pase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” en el que es troben les cèl·lules.</a:t>
            </a:r>
            <a:endParaRPr b="0" i="0" sz="126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403" lvl="1" marL="864000" marR="0" rtl="0" algn="l">
              <a:lnSpc>
                <a:spcPct val="9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952"/>
              <a:buFont typeface="Noto Sans Symbols"/>
              <a:buNone/>
            </a:pPr>
            <a:r>
              <a:t/>
            </a:r>
            <a:endParaRPr b="0" i="0" sz="126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69"/>
              <a:buFont typeface="Proxima Nova"/>
              <a:buAutoNum type="alphaLcParenR"/>
            </a:pP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Les etiquetes han de </a:t>
            </a: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suportar temperatures específiques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(incubadores, congeladors, desinfectants, llum ultraviolat).</a:t>
            </a:r>
            <a:endParaRPr b="0" i="0" sz="126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69"/>
              <a:buFont typeface="Proxima Nova"/>
              <a:buAutoNum type="alphaLcParenR"/>
            </a:pP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Com a alternativa es poden utilitzar </a:t>
            </a: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marcadors resistents a l’alcohol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per evitar perdues identificatives. </a:t>
            </a:r>
            <a:endParaRPr b="0" i="0" sz="126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69"/>
              <a:buFont typeface="Proxima Nova"/>
              <a:buAutoNum type="alphaLcParenR"/>
            </a:pP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Per tal d’augmentar la fiabilitat en la identificació de la mostra també és posible incloure la impresió de </a:t>
            </a: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codi de barres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b="1" i="0" lang="es" sz="1269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QR</a:t>
            </a:r>
            <a:r>
              <a:rPr b="0" i="0" lang="es" sz="1269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en el lloc de la retolació manual.</a:t>
            </a:r>
            <a:endParaRPr b="0" i="0" sz="1269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0000" y="3251880"/>
            <a:ext cx="2834640" cy="189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0000" y="-91440"/>
            <a:ext cx="1890000" cy="1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311760" y="444960"/>
            <a:ext cx="8517960" cy="57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625" u="none" cap="none" strike="noStrike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Correcte etiquetatge i identificació?</a:t>
            </a:r>
            <a:endParaRPr b="0" i="0" sz="26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11760" y="1152360"/>
            <a:ext cx="7246800" cy="3413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68"/>
              <a:buFont typeface="Proxima Nova"/>
              <a:buAutoNum type="alphaLcParenR"/>
            </a:pP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Les impressions d’</a:t>
            </a:r>
            <a:r>
              <a:rPr b="1" i="0" lang="es" sz="1368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injecció de tinta i transferència tèrmica</a:t>
            </a: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, proporcionen resistència contra la majoria de productes químics utilitzats per esterilitzar consumibles.</a:t>
            </a:r>
            <a:endParaRPr b="0" i="0" sz="136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68"/>
              <a:buFont typeface="Proxima Nova"/>
              <a:buAutoNum type="alphaLcParenR"/>
            </a:pP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Per una correcta identificació del personal de laboratori, és necessari un </a:t>
            </a:r>
            <a:r>
              <a:rPr b="1" i="0" lang="es" sz="1368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sistema estàndard</a:t>
            </a: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de localització de l’etiquetatge</a:t>
            </a:r>
            <a:r>
              <a:rPr b="1" i="0" lang="es" sz="1368" u="none" cap="none" strike="noStrike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0" lang="es" sz="1368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conegut per tot el personal</a:t>
            </a: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136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68"/>
              <a:buFont typeface="Proxima Nova"/>
              <a:buAutoNum type="alphaLcParenR"/>
            </a:pP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Les etiquetes han d’</a:t>
            </a:r>
            <a:r>
              <a:rPr b="1" i="0" lang="es" sz="1368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esterilitzar-se abans d’adherir-se </a:t>
            </a: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i, per tant, algunes maneres de fer-ho són: mitjançant autoclau o aplicacions de desinfectant, però es corre el risc d’arruïnar el revestiment de l’etiqueta.</a:t>
            </a:r>
            <a:endParaRPr b="0" i="0" sz="136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68"/>
              <a:buFont typeface="Proxima Nova"/>
              <a:buAutoNum type="alphaLcParenR"/>
            </a:pP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Anticipar-se i </a:t>
            </a:r>
            <a:r>
              <a:rPr b="1" i="0" lang="es" sz="1368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imprimint-la abans</a:t>
            </a: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permetrà fer servir la llum ultraviolada del gabinet de bioseguretat per esterilitzar-la i que s’apliqui allà mateix.</a:t>
            </a:r>
            <a:endParaRPr b="0" i="0" sz="136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68"/>
              <a:buFont typeface="Proxima Nova"/>
              <a:buAutoNum type="alphaLcParenR"/>
            </a:pP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Les plaques de cultiu cel·lular, tant el costat de la tapa com el fons del plat han d’etiquetar-se amb la </a:t>
            </a:r>
            <a:r>
              <a:rPr b="1" i="0" lang="es" sz="1368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mateixa informació</a:t>
            </a: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per no barrejar mai les tapes. </a:t>
            </a:r>
            <a:endParaRPr b="0" i="0" sz="136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68"/>
              <a:buFont typeface="Proxima Nova"/>
              <a:buAutoNum type="alphaLcParenR"/>
            </a:pP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Les </a:t>
            </a:r>
            <a:r>
              <a:rPr b="1" i="0" lang="es" sz="1368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etiquetes</a:t>
            </a: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adherides al fons de la placa haurien de ser </a:t>
            </a:r>
            <a:r>
              <a:rPr b="1" i="0" lang="es" sz="1368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transparents</a:t>
            </a: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i els codis de barres haurien d’imprimir-se </a:t>
            </a:r>
            <a:r>
              <a:rPr b="1" i="0" lang="es" sz="1368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del revés</a:t>
            </a:r>
            <a:r>
              <a:rPr b="0" i="0" lang="es" sz="1368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per no haver de donar la volta a la placa ni moure-la.</a:t>
            </a:r>
            <a:endParaRPr b="0" i="0" sz="136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6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68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9520" y="3060000"/>
            <a:ext cx="3519000" cy="197892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/>
          <p:nvPr/>
        </p:nvSpPr>
        <p:spPr>
          <a:xfrm>
            <a:off x="311760" y="444960"/>
            <a:ext cx="8517960" cy="57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625" u="none" cap="none" strike="noStrike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Tipus d’etiquetes </a:t>
            </a:r>
            <a:endParaRPr b="0" i="0" sz="26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0" y="900000"/>
            <a:ext cx="8819640" cy="4138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Proxima Nova"/>
              <a:buAutoNum type="alphaLcParenR"/>
            </a:pPr>
            <a:r>
              <a:rPr b="0" i="0" lang="e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-Les plaques de cultius, amb </a:t>
            </a:r>
            <a:r>
              <a:rPr b="1" i="0" lang="es" sz="1800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etiquetes de polièster</a:t>
            </a:r>
            <a:r>
              <a:rPr b="0" i="0" lang="e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blanques i adhesives serà suficient: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919" lvl="2" marL="648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Ideals per congeladors, autoclaus, incubadors i banys maria.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919" lvl="2" marL="648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Es poden imprimir amb impressores, fotocopiadores o marcadors permanents de laboratori.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919" lvl="2" marL="648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Resistent a molts productes químics i dissolvents comuns.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919" lvl="2" marL="648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Resistent a temperatures des de (-40 a + 150º C).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919" lvl="2" marL="648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b="0" i="0" lang="es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https://www.youtube.com/watch?v=WIyoSlldFOo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0880" y="1800000"/>
            <a:ext cx="2589120" cy="25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>
            <a:off x="302040" y="180000"/>
            <a:ext cx="8517960" cy="57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625" u="none" cap="none" strike="noStrike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Tipus d’etiquetes </a:t>
            </a:r>
            <a:endParaRPr b="0" i="0" sz="262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-15120" y="728280"/>
            <a:ext cx="7215120" cy="4138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rmAutofit/>
          </a:bodyPr>
          <a:lstStyle/>
          <a:p>
            <a:pPr indent="-34056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84"/>
              <a:buFont typeface="Proxima Nova"/>
              <a:buAutoNum type="alphaLcParenR"/>
            </a:pP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-Sobretot les </a:t>
            </a:r>
            <a:r>
              <a:rPr b="1" i="0" lang="es" sz="1584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plaques de microbiologia</a:t>
            </a: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s’han d’emmagatzemar a </a:t>
            </a:r>
            <a:r>
              <a:rPr b="1" i="0" lang="es" sz="1584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baixes temperatures</a:t>
            </a: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per tal de preservar les colònies de l’organisme en Agar pel seu posterior ús, sent necessàries les </a:t>
            </a:r>
            <a:r>
              <a:rPr b="1" i="0" lang="es" sz="1584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Etiquetes Criogèniques</a:t>
            </a: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endParaRPr b="0" i="0" sz="1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559" lvl="4" marL="10800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Noto Sans Symbols"/>
              <a:buChar char="●"/>
            </a:pP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Preparades per un emmagatzament prolongat en </a:t>
            </a:r>
            <a:r>
              <a:rPr b="1" i="0" lang="es" sz="1584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nitrogen</a:t>
            </a: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, fase de vapor o líquida i congeladors de </a:t>
            </a:r>
            <a:r>
              <a:rPr b="1" i="0" lang="es" sz="1584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temperatura ultrabaixa</a:t>
            </a: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per ús en investigació mèdica, laboratoris clínics, clíniques de fertilitat i biobancs.</a:t>
            </a:r>
            <a:endParaRPr b="0" i="0" sz="1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559" lvl="4" marL="10800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Noto Sans Symbols"/>
              <a:buChar char="●"/>
            </a:pP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Són adequades per etiquetar una </a:t>
            </a:r>
            <a:r>
              <a:rPr b="1" i="0" lang="es" sz="1584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àmplia varietat de contenidors,</a:t>
            </a: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inclosos vials i tubs criogènics, microplaques, tubs de PCR i altres productes de laboratori d’ús comú.</a:t>
            </a:r>
            <a:endParaRPr b="0" i="0" sz="1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559" lvl="4" marL="10800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3"/>
              <a:buFont typeface="Noto Sans Symbols"/>
              <a:buChar char="●"/>
            </a:pP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Permeten </a:t>
            </a:r>
            <a:r>
              <a:rPr b="1" i="0" lang="es" sz="1584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varietat de mides i configuracions</a:t>
            </a: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, compatibles amb </a:t>
            </a:r>
            <a:r>
              <a:rPr b="1" i="0" lang="es" sz="1584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impressores tèrmiques</a:t>
            </a: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(tèrmica directa, transferència tèrmica) i </a:t>
            </a:r>
            <a:r>
              <a:rPr b="1" i="0" lang="es" sz="1584" u="none" cap="none" strike="noStrike">
                <a:solidFill>
                  <a:srgbClr val="EA7500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digitals</a:t>
            </a:r>
            <a:r>
              <a:rPr b="0" i="0" lang="es" sz="1584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(làser, injecció de tinta). Poden ser amb adhesiu removible i característiques especials (enfosquiment, inviolabilitat, i embolcall). </a:t>
            </a:r>
            <a:endParaRPr b="0" i="0" sz="158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5940000" y="4680000"/>
            <a:ext cx="3060000" cy="44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000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https://www.youtube.com/watch?v=o3ucTLU90to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